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4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646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072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9395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6266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4691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5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630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84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06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63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925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659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273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80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249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24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90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F79F01C-2451-4C7E-B38C-B9DDEACDD44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395E0-1A55-4645-AA79-C259EFF28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1620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jpeg"/><Relationship Id="rId9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6B4BFA-AD5D-4DD9-A4F0-1832D17C9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30" y="629266"/>
            <a:ext cx="6188190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>
                <a:solidFill>
                  <a:srgbClr val="EBEBEB"/>
                </a:solidFill>
                <a:effectLst/>
              </a:rPr>
              <a:t>Exploratory Data Analysis and Predictive Modeling with Synthetic Splicing Dataset</a:t>
            </a:r>
            <a:br>
              <a:rPr lang="en-US" sz="2600">
                <a:solidFill>
                  <a:srgbClr val="EBEBEB"/>
                </a:solidFill>
                <a:effectLst/>
              </a:rPr>
            </a:br>
            <a:endParaRPr lang="en-US" sz="2600">
              <a:solidFill>
                <a:srgbClr val="EBEBEB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C1D848-87C1-1141-C7E8-CD7E071B8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067" y="4075073"/>
            <a:ext cx="6188189" cy="3785419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rgbClr val="FFFFFF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Ajith Kumar Kannan</a:t>
            </a:r>
          </a:p>
        </p:txBody>
      </p:sp>
      <p:sp>
        <p:nvSpPr>
          <p:cNvPr id="24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7DA7CAA1-BA45-E23F-B031-B59DA89EEDB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9377" r="42314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EEB3229B-47CC-C188-345D-E97AA437EF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8160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70"/>
    </mc:Choice>
    <mc:Fallback xmlns="">
      <p:transition spd="slow" advTm="28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90A2-552F-B88E-EF33-D48FCAF26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and 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FF635-FA8F-9B63-7770-515DACC105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Explore interaction effects between factors (e.g., SplicingFactor1 × SplicingFactor2).</a:t>
            </a:r>
          </a:p>
          <a:p>
            <a:r>
              <a:rPr lang="en-US" dirty="0"/>
              <a:t>Test model on new datasets for generalizability.</a:t>
            </a:r>
          </a:p>
          <a:p>
            <a:r>
              <a:rPr lang="en-US" dirty="0"/>
              <a:t>Add new predictors (e.g., gene expression, environmental factors).</a:t>
            </a:r>
          </a:p>
          <a:p>
            <a:r>
              <a:rPr lang="en-US" dirty="0"/>
              <a:t>The model provides a solid foundation for understanding splicing factor impacts but needs further validation and exploration.</a:t>
            </a: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37394143-031E-1447-4A80-EBB42E0BF3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6392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200"/>
    </mc:Choice>
    <mc:Fallback xmlns="">
      <p:transition spd="slow" advTm="72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0F40E-2F20-A815-77F2-50575A9FA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EFAD0-EB13-16AE-B81B-859EA8263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r>
              <a:rPr lang="en-US" dirty="0"/>
              <a:t>Gene splicing: removal of introns and joining of exons.</a:t>
            </a:r>
          </a:p>
          <a:p>
            <a:r>
              <a:rPr lang="en-US" dirty="0"/>
              <a:t>Importance: creating functional mRNA for protein translation.</a:t>
            </a:r>
          </a:p>
          <a:p>
            <a:r>
              <a:rPr lang="en-US" dirty="0"/>
              <a:t>Goal: Analyze relationships between splicing factors and splicing events.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E5180F4-1041-357F-F77A-0754E5D374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8120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56"/>
    </mc:Choice>
    <mc:Fallback xmlns="">
      <p:transition spd="slow" advTm="21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8D0B7-410E-172A-9D1F-3B8FCD8CA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129FA-1FCB-400C-ACC6-1823537F3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Data: splicing_data.csv</a:t>
            </a:r>
          </a:p>
          <a:p>
            <a:r>
              <a:rPr lang="en-US" dirty="0"/>
              <a:t>100 subjects, 5 variables:</a:t>
            </a:r>
          </a:p>
          <a:p>
            <a:pPr marL="0" indent="0">
              <a:buNone/>
            </a:pPr>
            <a:r>
              <a:rPr lang="en-US" dirty="0"/>
              <a:t>                        1. </a:t>
            </a:r>
            <a:r>
              <a:rPr lang="en-US" dirty="0" err="1"/>
              <a:t>SubjectID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2. SplicingFactor1, SplicingFactor2, SplicingFactor3</a:t>
            </a:r>
          </a:p>
          <a:p>
            <a:pPr marL="0" indent="0">
              <a:buNone/>
            </a:pPr>
            <a:r>
              <a:rPr lang="en-US" dirty="0"/>
              <a:t>                        3. SplicingEvent (response variable)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4D14D30-868A-CAE9-D976-F882EC99C3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3553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62"/>
    </mc:Choice>
    <mc:Fallback xmlns="">
      <p:transition spd="slow" advTm="250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A17BF-15CB-F1FB-D015-A6E9138A8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670" y="0"/>
            <a:ext cx="10515600" cy="1325563"/>
          </a:xfrm>
        </p:spPr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6B943E2-8785-E096-5965-2C19ACFBA0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68079" y="1690688"/>
            <a:ext cx="6673702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Summary statistics: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No missing values.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Outliers </a:t>
            </a:r>
            <a:r>
              <a:rPr lang="en-US" altLang="en-US" sz="2000" dirty="0"/>
              <a:t>in Splicing Factors 1 and 2.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Normality and variance checks: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Left-skewed distribution for Splicing Event.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Variances acceptable for linear modeling.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Strong correlations between Splicing Factors 1 and 2 with Splicing Event.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F84915-B5D3-A686-0ADA-36C82E32D1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146" y="1203928"/>
            <a:ext cx="2473960" cy="2651760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961D33-1070-1012-5679-30313FD6C44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0639" y="1203928"/>
            <a:ext cx="2473960" cy="2651760"/>
          </a:xfrm>
          <a:prstGeom prst="rect">
            <a:avLst/>
          </a:prstGeom>
          <a:noFill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4409DD-402B-0F17-A2D8-5A77A5E1D1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16597" y="4005179"/>
            <a:ext cx="2474208" cy="2651760"/>
          </a:xfrm>
          <a:prstGeom prst="rect">
            <a:avLst/>
          </a:prstGeom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D559DBA2-3FB0-50AD-D179-87F72182AB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DE317C4-0023-B00B-DD24-01C67A5213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1195" y="5059616"/>
            <a:ext cx="8748518" cy="123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27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274"/>
    </mc:Choice>
    <mc:Fallback xmlns="">
      <p:transition spd="slow" advTm="42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BEF8-4475-DE5E-46C2-F2E1B9E35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Shapiro-Wilk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FF8EC-884B-062F-957F-EFD075F63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205" y="1627616"/>
            <a:ext cx="7368665" cy="5120914"/>
          </a:xfrm>
        </p:spPr>
        <p:txBody>
          <a:bodyPr/>
          <a:lstStyle/>
          <a:p>
            <a:r>
              <a:rPr lang="en-US" dirty="0"/>
              <a:t>p-value &gt; 0.05: Indicates a normal distribution.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Results: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Splicing Event</a:t>
            </a:r>
            <a:r>
              <a:rPr lang="en-US" dirty="0"/>
              <a:t>: p = 0.3462 → Normally distributed.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Splicing Factor1</a:t>
            </a:r>
            <a:r>
              <a:rPr lang="en-US" dirty="0"/>
              <a:t>: p = 0.9349 → Normally distributed.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Splicing Factor2</a:t>
            </a:r>
            <a:r>
              <a:rPr lang="en-US" dirty="0"/>
              <a:t>: p = 0.03691 → </a:t>
            </a:r>
            <a:r>
              <a:rPr lang="en-US" i="1" dirty="0"/>
              <a:t>Not normally distributed</a:t>
            </a:r>
            <a:r>
              <a:rPr lang="en-US" dirty="0"/>
              <a:t>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Splicing Factor3</a:t>
            </a:r>
            <a:r>
              <a:rPr lang="en-US" dirty="0"/>
              <a:t>: p = 0.06513 → Approximately normal.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D87F0F-E4D4-493B-0248-AD24AE1B80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2588" y="1434436"/>
            <a:ext cx="3676207" cy="4127350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F0F467D-650E-F09C-96DB-3303767607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7780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536"/>
    </mc:Choice>
    <mc:Fallback xmlns="">
      <p:transition spd="slow" advTm="93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BF315-1F8A-1ADA-0924-10F9974BB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E2427-1D9B-006F-CF8B-6B1503518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96" y="1563225"/>
            <a:ext cx="78486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Histograms for Splicing Factors and the Splicing Event.</a:t>
            </a:r>
          </a:p>
          <a:p>
            <a:endParaRPr lang="en-US" sz="2000" dirty="0"/>
          </a:p>
          <a:p>
            <a:r>
              <a:rPr lang="en-US" sz="2000" dirty="0"/>
              <a:t>Scatter plots with regression lines for:</a:t>
            </a:r>
          </a:p>
          <a:p>
            <a:pPr marL="0" indent="0">
              <a:buNone/>
            </a:pPr>
            <a:r>
              <a:rPr lang="en-US" sz="2000" dirty="0"/>
              <a:t>                 1. SplicingFactor1 vs. SplicingEvent.</a:t>
            </a:r>
          </a:p>
          <a:p>
            <a:pPr marL="0" indent="0">
              <a:buNone/>
            </a:pPr>
            <a:r>
              <a:rPr lang="en-US" sz="2000" dirty="0"/>
              <a:t>	          2. SplicingFactor2 vs. SplicingEvent.</a:t>
            </a:r>
          </a:p>
          <a:p>
            <a:pPr marL="0" indent="0">
              <a:buNone/>
            </a:pPr>
            <a:r>
              <a:rPr lang="en-US" dirty="0"/>
              <a:t>                 3. SplicingFactor 3 vs </a:t>
            </a:r>
            <a:r>
              <a:rPr lang="en-US" dirty="0" err="1"/>
              <a:t>SplicingEVent</a:t>
            </a:r>
            <a:r>
              <a:rPr lang="en-US" dirty="0"/>
              <a:t>.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6D6FDD-10F8-D5E2-1EED-31227FB03FB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519" y="1152983"/>
            <a:ext cx="2388870" cy="2733319"/>
          </a:xfrm>
          <a:prstGeom prst="rect">
            <a:avLst/>
          </a:prstGeo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ACFD979-70EE-B92C-BF2B-A3D46E935E6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0057" y="1152983"/>
            <a:ext cx="2322048" cy="2787429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8ABE18-54C6-0086-75F8-14CCE5DB7CB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831" y="4024284"/>
            <a:ext cx="2567173" cy="2751420"/>
          </a:xfrm>
          <a:prstGeom prst="rect">
            <a:avLst/>
          </a:prstGeom>
          <a:noFill/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5689709-C0BB-B4B1-7C43-EAF93B39E4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0673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32"/>
    </mc:Choice>
    <mc:Fallback xmlns="">
      <p:transition spd="slow" advTm="49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1E6EF-EDC6-E121-621A-EA66A73E1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Modeling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98A68-841F-3AF3-F937-903896E62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Model: Linear regression</a:t>
            </a:r>
          </a:p>
          <a:p>
            <a:r>
              <a:rPr lang="en-US" dirty="0"/>
              <a:t>Training (70%) and testing (30%) split.</a:t>
            </a:r>
          </a:p>
          <a:p>
            <a:r>
              <a:rPr lang="en-US" dirty="0"/>
              <a:t>Formula: SplicingEvent ~ SplicingFactor1 + SplicingFactor2 + SplicingFactor3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E5114E-E192-F30A-593C-8715A2B608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9323" y="3487941"/>
            <a:ext cx="6856110" cy="3183989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C70F8DD-CDAC-2AF8-3EF5-C413EA556E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9549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329"/>
    </mc:Choice>
    <mc:Fallback xmlns="">
      <p:transition spd="slow" advTm="95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AB2B1-0988-D0BA-89FB-FCE430DB7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8E63D-5A03-17AC-9D29-9A8AFC5A9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7689112" cy="4736161"/>
          </a:xfrm>
        </p:spPr>
        <p:txBody>
          <a:bodyPr/>
          <a:lstStyle/>
          <a:p>
            <a:r>
              <a:rPr lang="en-US" dirty="0"/>
              <a:t>Multiple R-squared (Training Data): 59.92%</a:t>
            </a:r>
          </a:p>
          <a:p>
            <a:endParaRPr lang="en-US" dirty="0"/>
          </a:p>
          <a:p>
            <a:r>
              <a:rPr lang="en-US" dirty="0"/>
              <a:t>R-squared (Test Data): 81.75%.</a:t>
            </a:r>
          </a:p>
          <a:p>
            <a:endParaRPr lang="en-US" dirty="0"/>
          </a:p>
          <a:p>
            <a:r>
              <a:rPr lang="en-US" dirty="0"/>
              <a:t>Mean Squared Sum (Test Data): 3.47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B00470-EF86-0D63-443F-84695FB700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285"/>
          <a:stretch/>
        </p:blipFill>
        <p:spPr>
          <a:xfrm>
            <a:off x="7062333" y="1584350"/>
            <a:ext cx="4862081" cy="4115157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A07C5FFB-3BFE-41B3-525A-AE48F73E5F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748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662"/>
    </mc:Choice>
    <mc:Fallback xmlns="">
      <p:transition spd="slow" advTm="89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429A0-9196-0545-C8B4-DF6C60360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Findings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4FCE371-A774-2A1B-DE80-6A2140F5298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23260" y="1616831"/>
            <a:ext cx="7184065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SplicingFactor1 (Positive Association):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Coefficient: 1.87 (p &lt; 0.05).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SplicingFactor2 (Negative Association):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Coefficient: -1.44 (p  0.05).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SplicingFactor3 (No Significant Association):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Coefficient: 0.55 (p = 0.147).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Weak effect and statistically insignificant.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F34B7A13-AF6C-F154-7CBA-FE58830579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6772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177"/>
    </mc:Choice>
    <mc:Fallback xmlns="">
      <p:transition spd="slow" advTm="85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168</TotalTime>
  <Words>389</Words>
  <Application>Microsoft Office PowerPoint</Application>
  <PresentationFormat>Widescreen</PresentationFormat>
  <Paragraphs>68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Exploratory Data Analysis and Predictive Modeling with Synthetic Splicing Dataset </vt:lpstr>
      <vt:lpstr>Background</vt:lpstr>
      <vt:lpstr>Dataset Overview</vt:lpstr>
      <vt:lpstr>Exploratory Data Analysis</vt:lpstr>
      <vt:lpstr>Shapiro-Wilk</vt:lpstr>
      <vt:lpstr>Data Visualization</vt:lpstr>
      <vt:lpstr>Predictive Modeling Approach</vt:lpstr>
      <vt:lpstr>Model Results</vt:lpstr>
      <vt:lpstr>Key Findings</vt:lpstr>
      <vt:lpstr>Recommendations and 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Ajith Kumar Kannan</dc:creator>
  <cp:lastModifiedBy>Ajith Kumar Kannan</cp:lastModifiedBy>
  <cp:revision>24</cp:revision>
  <dcterms:created xsi:type="dcterms:W3CDTF">2024-11-19T17:14:48Z</dcterms:created>
  <dcterms:modified xsi:type="dcterms:W3CDTF">2024-11-21T03:43:21Z</dcterms:modified>
</cp:coreProperties>
</file>

<file path=docProps/thumbnail.jpeg>
</file>